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1093" r:id="rId4"/>
    <p:sldId id="1094" r:id="rId5"/>
    <p:sldId id="1095" r:id="rId6"/>
    <p:sldId id="1096" r:id="rId7"/>
    <p:sldId id="1097" r:id="rId8"/>
    <p:sldId id="109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4"/>
  </p:normalViewPr>
  <p:slideViewPr>
    <p:cSldViewPr snapToGrid="0" snapToObjects="1">
      <p:cViewPr varScale="1">
        <p:scale>
          <a:sx n="124" d="100"/>
          <a:sy n="124" d="100"/>
        </p:scale>
        <p:origin x="89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92851E-3241-8643-8CE3-5CDC60ADE225}" type="datetimeFigureOut">
              <a:rPr lang="en-US" smtClean="0"/>
              <a:t>4/11/22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8AAEB9-AA48-4B43-AACE-82527DF94519}" type="slidenum">
              <a:rPr lang="en-US" smtClean="0"/>
              <a:t>‹#›</a:t>
            </a:fld>
            <a:endParaRPr lang="en-US"/>
          </a:p>
        </p:txBody>
      </p:sp>
    </p:spTree>
    <p:extLst>
      <p:ext uri="{BB962C8B-B14F-4D97-AF65-F5344CB8AC3E}">
        <p14:creationId xmlns:p14="http://schemas.microsoft.com/office/powerpoint/2010/main" val="597219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9042CA-CA77-F840-B8EC-851D02AE73E7}" type="slidenum">
              <a:rPr lang="en-US" smtClean="0"/>
              <a:t>2</a:t>
            </a:fld>
            <a:endParaRPr lang="en-US"/>
          </a:p>
        </p:txBody>
      </p:sp>
    </p:spTree>
    <p:extLst>
      <p:ext uri="{BB962C8B-B14F-4D97-AF65-F5344CB8AC3E}">
        <p14:creationId xmlns:p14="http://schemas.microsoft.com/office/powerpoint/2010/main" val="2919621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1011C-41B5-2A42-BDF7-9DC63FEBD9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DAF005-F380-EE4C-AE1C-807A982F9A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961792-A8E4-E440-8565-868509A0A6D8}"/>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5" name="Footer Placeholder 4">
            <a:extLst>
              <a:ext uri="{FF2B5EF4-FFF2-40B4-BE49-F238E27FC236}">
                <a16:creationId xmlns:a16="http://schemas.microsoft.com/office/drawing/2014/main" id="{7C374002-0BF7-784A-8722-00C5F143CF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CC31D2-DEC9-4E4F-886A-1043F5632C4A}"/>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3363152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8DD13-944A-234E-A4AC-C436A8A052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EF7710-023E-CF47-A3FB-46D2BC41FF3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1EAF4F-8FB1-CC45-88F6-9ED55CC2E0E7}"/>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5" name="Footer Placeholder 4">
            <a:extLst>
              <a:ext uri="{FF2B5EF4-FFF2-40B4-BE49-F238E27FC236}">
                <a16:creationId xmlns:a16="http://schemas.microsoft.com/office/drawing/2014/main" id="{83302714-5D29-C94D-BB6E-F0761727F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17E493-3F95-D14A-8C9C-B1533690755D}"/>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215486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6DE9E2-749E-E44A-8F1C-37170A68DB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52BF99-9CD3-424D-ADE8-ECF449D566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E3C138-0CA2-484D-A330-C867B3B6372E}"/>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5" name="Footer Placeholder 4">
            <a:extLst>
              <a:ext uri="{FF2B5EF4-FFF2-40B4-BE49-F238E27FC236}">
                <a16:creationId xmlns:a16="http://schemas.microsoft.com/office/drawing/2014/main" id="{D4340489-0122-3042-A9E8-C644E38440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6090FD-DF8E-D245-A83C-CE5164AED366}"/>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427474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973AB-616E-BC4F-AECE-CA74ABB0CB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87CB4C-9AC0-AA46-B8FC-2705F515753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D481CC-EBD4-3942-8045-C2C01EC8B99E}"/>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5" name="Footer Placeholder 4">
            <a:extLst>
              <a:ext uri="{FF2B5EF4-FFF2-40B4-BE49-F238E27FC236}">
                <a16:creationId xmlns:a16="http://schemas.microsoft.com/office/drawing/2014/main" id="{9617EE7C-D8CE-A344-88D7-3E236CAD2A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4076E-9F87-5B43-97BA-3C682CE06FEB}"/>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157522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036C8-6152-C147-B4B9-D3B7D77434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5EB892-1168-1645-9294-43AD670413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5CC7C7A-4F01-E347-B8B3-D0C085483D38}"/>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5" name="Footer Placeholder 4">
            <a:extLst>
              <a:ext uri="{FF2B5EF4-FFF2-40B4-BE49-F238E27FC236}">
                <a16:creationId xmlns:a16="http://schemas.microsoft.com/office/drawing/2014/main" id="{87ED1723-6933-E246-AD96-EE54A3519E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AD2975-43B4-9F46-9972-97B2AF5E962B}"/>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2161578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CA64B-7FED-0347-9275-4E9403C2C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F5DA94-A8A8-AD49-9C21-7EB8C01ECEB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C6544D-A2ED-1344-9100-041665F99AF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A40E7C-3BA7-7740-BFE4-12ECAEAADDB2}"/>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6" name="Footer Placeholder 5">
            <a:extLst>
              <a:ext uri="{FF2B5EF4-FFF2-40B4-BE49-F238E27FC236}">
                <a16:creationId xmlns:a16="http://schemas.microsoft.com/office/drawing/2014/main" id="{5A1F5D1F-0CAA-4544-B545-555DC22FA6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9D0368-6D8B-7643-B4B7-7610CEA7044D}"/>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148069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C0D37-1539-2742-88EA-21C6CC6ED3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45E3E9-BB70-C84F-BD77-BFE3054DFD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F7410AC-C02C-2246-A6EF-4B683AAC662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F779A3-9E1E-F945-8D01-3FB40225EF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094AC84-0DD0-F144-A52F-E4AED6D1BF0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0659E4-F00C-724F-807B-718DA06E4B4F}"/>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8" name="Footer Placeholder 7">
            <a:extLst>
              <a:ext uri="{FF2B5EF4-FFF2-40B4-BE49-F238E27FC236}">
                <a16:creationId xmlns:a16="http://schemas.microsoft.com/office/drawing/2014/main" id="{FBD3C63E-EE7B-304E-B629-F5C0A567C9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894541-52CE-7348-A2E1-B134FBA064CA}"/>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357143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C4D-5931-444A-B460-CCF1FC4B64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F265D2-4802-E340-87B5-94093D7CFC3D}"/>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4" name="Footer Placeholder 3">
            <a:extLst>
              <a:ext uri="{FF2B5EF4-FFF2-40B4-BE49-F238E27FC236}">
                <a16:creationId xmlns:a16="http://schemas.microsoft.com/office/drawing/2014/main" id="{8EB05282-3542-3546-9D6E-ECA764FC7F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9A91A2-E335-DE4F-AC7D-123AFD4FDC13}"/>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1734616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2DE8D1-E96C-BB49-B5A2-D6AF527C3085}"/>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3" name="Footer Placeholder 2">
            <a:extLst>
              <a:ext uri="{FF2B5EF4-FFF2-40B4-BE49-F238E27FC236}">
                <a16:creationId xmlns:a16="http://schemas.microsoft.com/office/drawing/2014/main" id="{D808DF43-7429-554F-852A-8050935F93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601792-B192-DD41-8A63-60D1F91354CD}"/>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3728993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80F04-A6FD-3D45-9828-207A536706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A4C040-A166-CD4D-A919-8E5915C40F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C6C2CE-15F1-7E4D-9A5C-61F3D6EA3C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930214-FAD5-8748-8063-23BDB6E0BEF7}"/>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6" name="Footer Placeholder 5">
            <a:extLst>
              <a:ext uri="{FF2B5EF4-FFF2-40B4-BE49-F238E27FC236}">
                <a16:creationId xmlns:a16="http://schemas.microsoft.com/office/drawing/2014/main" id="{ADCB6A2E-2F68-D14B-9FB5-CA5D93768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F5DF77-96F8-B242-B359-C18D40EFEF55}"/>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226254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C4E7F-D519-494B-958A-DC4A09E2A4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047C0B-F125-154A-BBAA-482B56EF5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5AF029-4317-F94E-B6B0-64243A0E49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285177-A3DA-B143-9CF1-5E053C0D54C4}"/>
              </a:ext>
            </a:extLst>
          </p:cNvPr>
          <p:cNvSpPr>
            <a:spLocks noGrp="1"/>
          </p:cNvSpPr>
          <p:nvPr>
            <p:ph type="dt" sz="half" idx="10"/>
          </p:nvPr>
        </p:nvSpPr>
        <p:spPr/>
        <p:txBody>
          <a:bodyPr/>
          <a:lstStyle/>
          <a:p>
            <a:fld id="{28A16552-F404-FE4C-A665-C4DFDA20F5E8}" type="datetimeFigureOut">
              <a:rPr lang="en-US" smtClean="0"/>
              <a:t>4/11/22</a:t>
            </a:fld>
            <a:endParaRPr lang="en-US"/>
          </a:p>
        </p:txBody>
      </p:sp>
      <p:sp>
        <p:nvSpPr>
          <p:cNvPr id="6" name="Footer Placeholder 5">
            <a:extLst>
              <a:ext uri="{FF2B5EF4-FFF2-40B4-BE49-F238E27FC236}">
                <a16:creationId xmlns:a16="http://schemas.microsoft.com/office/drawing/2014/main" id="{0F6C0567-06FB-5649-9B71-93EE39ADE8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033A8B-05DD-4F40-9652-2B295F2105B9}"/>
              </a:ext>
            </a:extLst>
          </p:cNvPr>
          <p:cNvSpPr>
            <a:spLocks noGrp="1"/>
          </p:cNvSpPr>
          <p:nvPr>
            <p:ph type="sldNum" sz="quarter" idx="12"/>
          </p:nvPr>
        </p:nvSpPr>
        <p:spPr/>
        <p:txBody>
          <a:bodyPr/>
          <a:lstStyle/>
          <a:p>
            <a:fld id="{57B1C43C-56F4-1443-BBE6-B850438A1FBB}" type="slidenum">
              <a:rPr lang="en-US" smtClean="0"/>
              <a:t>‹#›</a:t>
            </a:fld>
            <a:endParaRPr lang="en-US"/>
          </a:p>
        </p:txBody>
      </p:sp>
    </p:spTree>
    <p:extLst>
      <p:ext uri="{BB962C8B-B14F-4D97-AF65-F5344CB8AC3E}">
        <p14:creationId xmlns:p14="http://schemas.microsoft.com/office/powerpoint/2010/main" val="244255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F426CA-F4E2-C94A-ADF3-3376780DC4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9CA914-05FC-2048-9D28-E60A4AFEDE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95B502-CEC2-3E4D-8980-8E2EF755F4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16552-F404-FE4C-A665-C4DFDA20F5E8}" type="datetimeFigureOut">
              <a:rPr lang="en-US" smtClean="0"/>
              <a:t>4/11/22</a:t>
            </a:fld>
            <a:endParaRPr lang="en-US"/>
          </a:p>
        </p:txBody>
      </p:sp>
      <p:sp>
        <p:nvSpPr>
          <p:cNvPr id="5" name="Footer Placeholder 4">
            <a:extLst>
              <a:ext uri="{FF2B5EF4-FFF2-40B4-BE49-F238E27FC236}">
                <a16:creationId xmlns:a16="http://schemas.microsoft.com/office/drawing/2014/main" id="{3DC2F27D-D2E7-B04F-AFEF-04EDA112F3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2BE3668-7532-4545-AE27-F6F2485DF7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1C43C-56F4-1443-BBE6-B850438A1FBB}" type="slidenum">
              <a:rPr lang="en-US" smtClean="0"/>
              <a:t>‹#›</a:t>
            </a:fld>
            <a:endParaRPr lang="en-US"/>
          </a:p>
        </p:txBody>
      </p:sp>
    </p:spTree>
    <p:extLst>
      <p:ext uri="{BB962C8B-B14F-4D97-AF65-F5344CB8AC3E}">
        <p14:creationId xmlns:p14="http://schemas.microsoft.com/office/powerpoint/2010/main" val="421684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EAA2F-3595-F746-B865-315F2C299DF6}"/>
              </a:ext>
            </a:extLst>
          </p:cNvPr>
          <p:cNvSpPr>
            <a:spLocks noGrp="1"/>
          </p:cNvSpPr>
          <p:nvPr>
            <p:ph type="ctrTitle"/>
          </p:nvPr>
        </p:nvSpPr>
        <p:spPr>
          <a:xfrm>
            <a:off x="1380162" y="503433"/>
            <a:ext cx="9144000" cy="5835722"/>
          </a:xfrm>
        </p:spPr>
        <p:txBody>
          <a:bodyPr>
            <a:normAutofit fontScale="90000"/>
          </a:bodyPr>
          <a:lstStyle/>
          <a:p>
            <a:r>
              <a:rPr lang="en-US" dirty="0"/>
              <a:t>This template is set to the default settings of PowerPoint. Utilizing a Master Template should allow for quick conversion to your company standards. Delete this slide to have the slides match The Five Letter F Word sequence.</a:t>
            </a:r>
          </a:p>
        </p:txBody>
      </p:sp>
    </p:spTree>
    <p:extLst>
      <p:ext uri="{BB962C8B-B14F-4D97-AF65-F5344CB8AC3E}">
        <p14:creationId xmlns:p14="http://schemas.microsoft.com/office/powerpoint/2010/main" val="4101027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AB65-FF3E-8E4E-B310-905EC6305A0E}"/>
              </a:ext>
            </a:extLst>
          </p:cNvPr>
          <p:cNvSpPr>
            <a:spLocks noGrp="1"/>
          </p:cNvSpPr>
          <p:nvPr>
            <p:ph type="title"/>
          </p:nvPr>
        </p:nvSpPr>
        <p:spPr/>
        <p:txBody>
          <a:bodyPr/>
          <a:lstStyle/>
          <a:p>
            <a:r>
              <a:rPr lang="en-US" dirty="0"/>
              <a:t>Direction</a:t>
            </a:r>
          </a:p>
        </p:txBody>
      </p:sp>
      <p:sp>
        <p:nvSpPr>
          <p:cNvPr id="3" name="Content Placeholder 2">
            <a:extLst>
              <a:ext uri="{FF2B5EF4-FFF2-40B4-BE49-F238E27FC236}">
                <a16:creationId xmlns:a16="http://schemas.microsoft.com/office/drawing/2014/main" id="{C6828C57-1A00-D043-8B56-79F54232E244}"/>
              </a:ext>
            </a:extLst>
          </p:cNvPr>
          <p:cNvSpPr>
            <a:spLocks noGrp="1"/>
          </p:cNvSpPr>
          <p:nvPr>
            <p:ph idx="1"/>
          </p:nvPr>
        </p:nvSpPr>
        <p:spPr>
          <a:xfrm>
            <a:off x="512851" y="2242567"/>
            <a:ext cx="11281882" cy="1742596"/>
          </a:xfrm>
        </p:spPr>
        <p:txBody>
          <a:bodyPr>
            <a:normAutofit fontScale="85000" lnSpcReduction="20000"/>
          </a:bodyPr>
          <a:lstStyle/>
          <a:p>
            <a:pPr marL="0" indent="0">
              <a:buNone/>
            </a:pPr>
            <a:r>
              <a:rPr lang="en-US" dirty="0"/>
              <a:t>This is our strategy that everyone will follow together as one company. We are entrusting you with our plan so that you can see how you add to our team. If you are unclear how anything you are asked to do does not have a direct and relevant relationship to this 5-year strategy, it is your obligation to ask immediately. It is the responsibility of the leaders of our company to assure you fully understand the importance of what you do every day and why we value you.</a:t>
            </a:r>
          </a:p>
        </p:txBody>
      </p:sp>
      <p:sp>
        <p:nvSpPr>
          <p:cNvPr id="4" name="TextBox 3">
            <a:extLst>
              <a:ext uri="{FF2B5EF4-FFF2-40B4-BE49-F238E27FC236}">
                <a16:creationId xmlns:a16="http://schemas.microsoft.com/office/drawing/2014/main" id="{34399190-96B5-1645-9EA4-16A233EDEABA}"/>
              </a:ext>
            </a:extLst>
          </p:cNvPr>
          <p:cNvSpPr txBox="1"/>
          <p:nvPr/>
        </p:nvSpPr>
        <p:spPr>
          <a:xfrm>
            <a:off x="15369" y="1735795"/>
            <a:ext cx="2667974" cy="461665"/>
          </a:xfrm>
          <a:prstGeom prst="rect">
            <a:avLst/>
          </a:prstGeom>
          <a:noFill/>
        </p:spPr>
        <p:txBody>
          <a:bodyPr wrap="none" rtlCol="0">
            <a:spAutoFit/>
          </a:bodyPr>
          <a:lstStyle/>
          <a:p>
            <a:r>
              <a:rPr lang="en-US" sz="2400" b="1" dirty="0"/>
              <a:t>Opening Statement</a:t>
            </a:r>
          </a:p>
        </p:txBody>
      </p:sp>
      <p:sp>
        <p:nvSpPr>
          <p:cNvPr id="5" name="TextBox 4">
            <a:extLst>
              <a:ext uri="{FF2B5EF4-FFF2-40B4-BE49-F238E27FC236}">
                <a16:creationId xmlns:a16="http://schemas.microsoft.com/office/drawing/2014/main" id="{ADEA06A3-4325-C742-97AA-9178F395672F}"/>
              </a:ext>
            </a:extLst>
          </p:cNvPr>
          <p:cNvSpPr txBox="1"/>
          <p:nvPr/>
        </p:nvSpPr>
        <p:spPr>
          <a:xfrm>
            <a:off x="15369" y="3890761"/>
            <a:ext cx="1810047" cy="461665"/>
          </a:xfrm>
          <a:prstGeom prst="rect">
            <a:avLst/>
          </a:prstGeom>
          <a:noFill/>
        </p:spPr>
        <p:txBody>
          <a:bodyPr wrap="none" rtlCol="0">
            <a:spAutoFit/>
          </a:bodyPr>
          <a:lstStyle/>
          <a:p>
            <a:r>
              <a:rPr lang="en-US" sz="2400" b="1" dirty="0"/>
              <a:t>5-year vision</a:t>
            </a:r>
          </a:p>
        </p:txBody>
      </p:sp>
      <p:sp>
        <p:nvSpPr>
          <p:cNvPr id="6" name="Content Placeholder 2">
            <a:extLst>
              <a:ext uri="{FF2B5EF4-FFF2-40B4-BE49-F238E27FC236}">
                <a16:creationId xmlns:a16="http://schemas.microsoft.com/office/drawing/2014/main" id="{D89DC479-4995-7F4E-A12A-3459A3110DB9}"/>
              </a:ext>
            </a:extLst>
          </p:cNvPr>
          <p:cNvSpPr txBox="1">
            <a:spLocks/>
          </p:cNvSpPr>
          <p:nvPr/>
        </p:nvSpPr>
        <p:spPr>
          <a:xfrm>
            <a:off x="512851" y="4352426"/>
            <a:ext cx="10771599" cy="20521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We will lead innovation in the home climate control market in the United States. Our products will be four times the value with self-cleaning filters that actively remove carbon and viruses from the environment. We will grow from 5% to 30% in five years.</a:t>
            </a:r>
          </a:p>
        </p:txBody>
      </p:sp>
      <p:sp>
        <p:nvSpPr>
          <p:cNvPr id="7" name="TextBox 6">
            <a:extLst>
              <a:ext uri="{FF2B5EF4-FFF2-40B4-BE49-F238E27FC236}">
                <a16:creationId xmlns:a16="http://schemas.microsoft.com/office/drawing/2014/main" id="{74868F42-DF45-8146-9A94-F586AA5FA28B}"/>
              </a:ext>
            </a:extLst>
          </p:cNvPr>
          <p:cNvSpPr txBox="1"/>
          <p:nvPr/>
        </p:nvSpPr>
        <p:spPr>
          <a:xfrm>
            <a:off x="10648848" y="135352"/>
            <a:ext cx="1462260" cy="369332"/>
          </a:xfrm>
          <a:prstGeom prst="rect">
            <a:avLst/>
          </a:prstGeom>
          <a:noFill/>
        </p:spPr>
        <p:txBody>
          <a:bodyPr wrap="none" rtlCol="0">
            <a:spAutoFit/>
          </a:bodyPr>
          <a:lstStyle/>
          <a:p>
            <a:r>
              <a:rPr lang="en-US" dirty="0"/>
              <a:t>FY 2022-2026</a:t>
            </a:r>
          </a:p>
        </p:txBody>
      </p:sp>
    </p:spTree>
    <p:extLst>
      <p:ext uri="{BB962C8B-B14F-4D97-AF65-F5344CB8AC3E}">
        <p14:creationId xmlns:p14="http://schemas.microsoft.com/office/powerpoint/2010/main" val="841079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A8C6FF-5420-4861-A39C-759FC024FC65}"/>
              </a:ext>
            </a:extLst>
          </p:cNvPr>
          <p:cNvSpPr>
            <a:spLocks noGrp="1"/>
          </p:cNvSpPr>
          <p:nvPr>
            <p:ph type="title"/>
          </p:nvPr>
        </p:nvSpPr>
        <p:spPr/>
        <p:txBody>
          <a:bodyPr/>
          <a:lstStyle/>
          <a:p>
            <a:r>
              <a:rPr lang="en-US" dirty="0">
                <a:solidFill>
                  <a:schemeClr val="bg1"/>
                </a:solidFill>
              </a:rPr>
              <a:t>Regional Deliverable</a:t>
            </a:r>
            <a:endParaRPr lang="en-US" dirty="0"/>
          </a:p>
        </p:txBody>
      </p:sp>
      <p:graphicFrame>
        <p:nvGraphicFramePr>
          <p:cNvPr id="7" name="Table 6">
            <a:extLst>
              <a:ext uri="{FF2B5EF4-FFF2-40B4-BE49-F238E27FC236}">
                <a16:creationId xmlns:a16="http://schemas.microsoft.com/office/drawing/2014/main" id="{8D255A12-2C09-46D1-9241-CEDE8A5A8EF6}"/>
              </a:ext>
            </a:extLst>
          </p:cNvPr>
          <p:cNvGraphicFramePr>
            <a:graphicFrameLocks noGrp="1"/>
          </p:cNvGraphicFramePr>
          <p:nvPr>
            <p:extLst>
              <p:ext uri="{D42A27DB-BD31-4B8C-83A1-F6EECF244321}">
                <p14:modId xmlns:p14="http://schemas.microsoft.com/office/powerpoint/2010/main" val="4048938168"/>
              </p:ext>
            </p:extLst>
          </p:nvPr>
        </p:nvGraphicFramePr>
        <p:xfrm>
          <a:off x="3613348" y="2002654"/>
          <a:ext cx="4965304" cy="3997454"/>
        </p:xfrm>
        <a:graphic>
          <a:graphicData uri="http://schemas.openxmlformats.org/drawingml/2006/table">
            <a:tbl>
              <a:tblPr firstRow="1" bandRow="1">
                <a:tableStyleId>{AF606853-7671-496A-8E4F-DF71F8EC918B}</a:tableStyleId>
              </a:tblPr>
              <a:tblGrid>
                <a:gridCol w="4965304">
                  <a:extLst>
                    <a:ext uri="{9D8B030D-6E8A-4147-A177-3AD203B41FA5}">
                      <a16:colId xmlns:a16="http://schemas.microsoft.com/office/drawing/2014/main" val="20000"/>
                    </a:ext>
                  </a:extLst>
                </a:gridCol>
              </a:tblGrid>
              <a:tr h="630843">
                <a:tc>
                  <a:txBody>
                    <a:bodyPr/>
                    <a:lstStyle/>
                    <a:p>
                      <a:pPr algn="ctr" rtl="0" fontAlgn="ctr"/>
                      <a:r>
                        <a:rPr lang="en-US" sz="1600" u="none" strike="noStrike" dirty="0"/>
                        <a:t>Goals</a:t>
                      </a:r>
                      <a:endParaRPr lang="en-US" sz="1600" b="1" i="0" u="none" strike="noStrike" dirty="0">
                        <a:solidFill>
                          <a:srgbClr val="FFFFFF"/>
                        </a:solidFill>
                        <a:latin typeface="Arial"/>
                      </a:endParaRPr>
                    </a:p>
                  </a:txBody>
                  <a:tcPr marL="6421" marR="6421" marT="6421" marB="0" anchor="ctr"/>
                </a:tc>
                <a:extLst>
                  <a:ext uri="{0D108BD9-81ED-4DB2-BD59-A6C34878D82A}">
                    <a16:rowId xmlns:a16="http://schemas.microsoft.com/office/drawing/2014/main" val="10000"/>
                  </a:ext>
                </a:extLst>
              </a:tr>
              <a:tr h="1201324">
                <a:tc>
                  <a:txBody>
                    <a:bodyPr/>
                    <a:lstStyle/>
                    <a:p>
                      <a:pPr algn="ctr" fontAlgn="ctr">
                        <a:lnSpc>
                          <a:spcPct val="115000"/>
                        </a:lnSpc>
                        <a:spcAft>
                          <a:spcPts val="0"/>
                        </a:spcAft>
                      </a:pPr>
                      <a:endParaRPr lang="en-GB" sz="1200" dirty="0">
                        <a:latin typeface="Calibri"/>
                        <a:ea typeface="Calibri"/>
                        <a:cs typeface="Times New Roman"/>
                      </a:endParaRPr>
                    </a:p>
                  </a:txBody>
                  <a:tcPr marL="6351" marR="6351" marT="6350" marB="0" anchor="ctr"/>
                </a:tc>
                <a:extLst>
                  <a:ext uri="{0D108BD9-81ED-4DB2-BD59-A6C34878D82A}">
                    <a16:rowId xmlns:a16="http://schemas.microsoft.com/office/drawing/2014/main" val="10001"/>
                  </a:ext>
                </a:extLst>
              </a:tr>
              <a:tr h="1249204">
                <a:tc>
                  <a:txBody>
                    <a:bodyPr/>
                    <a:lstStyle/>
                    <a:p>
                      <a:pPr algn="ctr" fontAlgn="ctr"/>
                      <a:endParaRPr lang="en-US" sz="1200" b="0" i="0" u="none" strike="noStrike" dirty="0">
                        <a:solidFill>
                          <a:srgbClr val="000000"/>
                        </a:solidFill>
                        <a:latin typeface="Arial"/>
                      </a:endParaRPr>
                    </a:p>
                  </a:txBody>
                  <a:tcPr marL="6421" marR="6421" marT="6421" marB="0" anchor="ctr"/>
                </a:tc>
                <a:extLst>
                  <a:ext uri="{0D108BD9-81ED-4DB2-BD59-A6C34878D82A}">
                    <a16:rowId xmlns:a16="http://schemas.microsoft.com/office/drawing/2014/main" val="10002"/>
                  </a:ext>
                </a:extLst>
              </a:tr>
              <a:tr h="916083">
                <a:tc>
                  <a:txBody>
                    <a:bodyPr/>
                    <a:lstStyle/>
                    <a:p>
                      <a:pPr algn="ctr" fontAlgn="ctr"/>
                      <a:endParaRPr lang="en-US" sz="1200" b="0" i="0" u="none" strike="noStrike" dirty="0">
                        <a:solidFill>
                          <a:srgbClr val="000000"/>
                        </a:solidFill>
                        <a:latin typeface="Arial"/>
                      </a:endParaRPr>
                    </a:p>
                  </a:txBody>
                  <a:tcPr marL="6421" marR="6421" marT="6421" marB="0" anchor="ctr"/>
                </a:tc>
                <a:extLst>
                  <a:ext uri="{0D108BD9-81ED-4DB2-BD59-A6C34878D82A}">
                    <a16:rowId xmlns:a16="http://schemas.microsoft.com/office/drawing/2014/main" val="10003"/>
                  </a:ext>
                </a:extLst>
              </a:tr>
            </a:tbl>
          </a:graphicData>
        </a:graphic>
      </p:graphicFrame>
      <p:sp>
        <p:nvSpPr>
          <p:cNvPr id="5" name="Title 1">
            <a:extLst>
              <a:ext uri="{FF2B5EF4-FFF2-40B4-BE49-F238E27FC236}">
                <a16:creationId xmlns:a16="http://schemas.microsoft.com/office/drawing/2014/main" id="{885D98E7-AB02-4046-9D1C-D39FDBDB48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Department Goals Everyone Contributes To</a:t>
            </a:r>
          </a:p>
        </p:txBody>
      </p:sp>
      <p:sp>
        <p:nvSpPr>
          <p:cNvPr id="6" name="TextBox 5">
            <a:extLst>
              <a:ext uri="{FF2B5EF4-FFF2-40B4-BE49-F238E27FC236}">
                <a16:creationId xmlns:a16="http://schemas.microsoft.com/office/drawing/2014/main" id="{3ABF558B-5047-A54F-B119-8EDE98C63337}"/>
              </a:ext>
            </a:extLst>
          </p:cNvPr>
          <p:cNvSpPr txBox="1"/>
          <p:nvPr/>
        </p:nvSpPr>
        <p:spPr>
          <a:xfrm>
            <a:off x="10648848" y="135352"/>
            <a:ext cx="923651" cy="369332"/>
          </a:xfrm>
          <a:prstGeom prst="rect">
            <a:avLst/>
          </a:prstGeom>
          <a:noFill/>
        </p:spPr>
        <p:txBody>
          <a:bodyPr wrap="none" rtlCol="0">
            <a:spAutoFit/>
          </a:bodyPr>
          <a:lstStyle/>
          <a:p>
            <a:r>
              <a:rPr lang="en-US" dirty="0"/>
              <a:t>FY 2022</a:t>
            </a:r>
          </a:p>
        </p:txBody>
      </p:sp>
    </p:spTree>
    <p:extLst>
      <p:ext uri="{BB962C8B-B14F-4D97-AF65-F5344CB8AC3E}">
        <p14:creationId xmlns:p14="http://schemas.microsoft.com/office/powerpoint/2010/main" val="303361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A8C6FF-5420-4861-A39C-759FC024FC65}"/>
              </a:ext>
            </a:extLst>
          </p:cNvPr>
          <p:cNvSpPr>
            <a:spLocks noGrp="1"/>
          </p:cNvSpPr>
          <p:nvPr>
            <p:ph type="title"/>
          </p:nvPr>
        </p:nvSpPr>
        <p:spPr/>
        <p:txBody>
          <a:bodyPr/>
          <a:lstStyle/>
          <a:p>
            <a:r>
              <a:rPr lang="en-US" dirty="0">
                <a:solidFill>
                  <a:schemeClr val="bg1"/>
                </a:solidFill>
              </a:rPr>
              <a:t>Regional Deliverable</a:t>
            </a:r>
            <a:endParaRPr lang="en-US" dirty="0"/>
          </a:p>
        </p:txBody>
      </p:sp>
      <p:graphicFrame>
        <p:nvGraphicFramePr>
          <p:cNvPr id="7" name="Table 6">
            <a:extLst>
              <a:ext uri="{FF2B5EF4-FFF2-40B4-BE49-F238E27FC236}">
                <a16:creationId xmlns:a16="http://schemas.microsoft.com/office/drawing/2014/main" id="{8D255A12-2C09-46D1-9241-CEDE8A5A8EF6}"/>
              </a:ext>
            </a:extLst>
          </p:cNvPr>
          <p:cNvGraphicFramePr>
            <a:graphicFrameLocks noGrp="1"/>
          </p:cNvGraphicFramePr>
          <p:nvPr>
            <p:extLst>
              <p:ext uri="{D42A27DB-BD31-4B8C-83A1-F6EECF244321}">
                <p14:modId xmlns:p14="http://schemas.microsoft.com/office/powerpoint/2010/main" val="1880250732"/>
              </p:ext>
            </p:extLst>
          </p:nvPr>
        </p:nvGraphicFramePr>
        <p:xfrm>
          <a:off x="3613348" y="2002654"/>
          <a:ext cx="4965304" cy="3997454"/>
        </p:xfrm>
        <a:graphic>
          <a:graphicData uri="http://schemas.openxmlformats.org/drawingml/2006/table">
            <a:tbl>
              <a:tblPr firstRow="1" bandRow="1">
                <a:tableStyleId>{AF606853-7671-496A-8E4F-DF71F8EC918B}</a:tableStyleId>
              </a:tblPr>
              <a:tblGrid>
                <a:gridCol w="4965304">
                  <a:extLst>
                    <a:ext uri="{9D8B030D-6E8A-4147-A177-3AD203B41FA5}">
                      <a16:colId xmlns:a16="http://schemas.microsoft.com/office/drawing/2014/main" val="20000"/>
                    </a:ext>
                  </a:extLst>
                </a:gridCol>
              </a:tblGrid>
              <a:tr h="630843">
                <a:tc>
                  <a:txBody>
                    <a:bodyPr/>
                    <a:lstStyle/>
                    <a:p>
                      <a:pPr algn="ctr" rtl="0" fontAlgn="ctr"/>
                      <a:r>
                        <a:rPr lang="en-US" sz="1600" u="none" strike="noStrike" dirty="0"/>
                        <a:t>Learnings</a:t>
                      </a:r>
                      <a:endParaRPr lang="en-US" sz="1600" b="1" i="0" u="none" strike="noStrike" dirty="0">
                        <a:solidFill>
                          <a:srgbClr val="FFFFFF"/>
                        </a:solidFill>
                        <a:latin typeface="Arial"/>
                      </a:endParaRPr>
                    </a:p>
                  </a:txBody>
                  <a:tcPr marL="6421" marR="6421" marT="6421" marB="0" anchor="ctr"/>
                </a:tc>
                <a:extLst>
                  <a:ext uri="{0D108BD9-81ED-4DB2-BD59-A6C34878D82A}">
                    <a16:rowId xmlns:a16="http://schemas.microsoft.com/office/drawing/2014/main" val="10000"/>
                  </a:ext>
                </a:extLst>
              </a:tr>
              <a:tr h="1201324">
                <a:tc>
                  <a:txBody>
                    <a:bodyPr/>
                    <a:lstStyle/>
                    <a:p>
                      <a:pPr algn="ctr" fontAlgn="ctr">
                        <a:lnSpc>
                          <a:spcPct val="115000"/>
                        </a:lnSpc>
                        <a:spcAft>
                          <a:spcPts val="0"/>
                        </a:spcAft>
                      </a:pPr>
                      <a:endParaRPr lang="en-GB" sz="1200" dirty="0">
                        <a:latin typeface="Calibri"/>
                        <a:ea typeface="Calibri"/>
                        <a:cs typeface="Times New Roman"/>
                      </a:endParaRPr>
                    </a:p>
                  </a:txBody>
                  <a:tcPr marL="6351" marR="6351" marT="6350" marB="0" anchor="ctr"/>
                </a:tc>
                <a:extLst>
                  <a:ext uri="{0D108BD9-81ED-4DB2-BD59-A6C34878D82A}">
                    <a16:rowId xmlns:a16="http://schemas.microsoft.com/office/drawing/2014/main" val="10001"/>
                  </a:ext>
                </a:extLst>
              </a:tr>
              <a:tr h="1249204">
                <a:tc>
                  <a:txBody>
                    <a:bodyPr/>
                    <a:lstStyle/>
                    <a:p>
                      <a:pPr algn="ctr" fontAlgn="ctr"/>
                      <a:endParaRPr lang="en-US" sz="1200" b="0" i="0" u="none" strike="noStrike" dirty="0">
                        <a:solidFill>
                          <a:srgbClr val="000000"/>
                        </a:solidFill>
                        <a:latin typeface="Arial"/>
                      </a:endParaRPr>
                    </a:p>
                  </a:txBody>
                  <a:tcPr marL="6421" marR="6421" marT="6421" marB="0" anchor="ctr"/>
                </a:tc>
                <a:extLst>
                  <a:ext uri="{0D108BD9-81ED-4DB2-BD59-A6C34878D82A}">
                    <a16:rowId xmlns:a16="http://schemas.microsoft.com/office/drawing/2014/main" val="10002"/>
                  </a:ext>
                </a:extLst>
              </a:tr>
              <a:tr h="916083">
                <a:tc>
                  <a:txBody>
                    <a:bodyPr/>
                    <a:lstStyle/>
                    <a:p>
                      <a:pPr algn="ctr" fontAlgn="ctr"/>
                      <a:endParaRPr lang="en-US" sz="1200" b="0" i="0" u="none" strike="noStrike" dirty="0">
                        <a:solidFill>
                          <a:srgbClr val="000000"/>
                        </a:solidFill>
                        <a:latin typeface="Arial"/>
                      </a:endParaRPr>
                    </a:p>
                  </a:txBody>
                  <a:tcPr marL="6421" marR="6421" marT="6421" marB="0" anchor="ctr"/>
                </a:tc>
                <a:extLst>
                  <a:ext uri="{0D108BD9-81ED-4DB2-BD59-A6C34878D82A}">
                    <a16:rowId xmlns:a16="http://schemas.microsoft.com/office/drawing/2014/main" val="10003"/>
                  </a:ext>
                </a:extLst>
              </a:tr>
            </a:tbl>
          </a:graphicData>
        </a:graphic>
      </p:graphicFrame>
      <p:sp>
        <p:nvSpPr>
          <p:cNvPr id="5" name="Title 1">
            <a:extLst>
              <a:ext uri="{FF2B5EF4-FFF2-40B4-BE49-F238E27FC236}">
                <a16:creationId xmlns:a16="http://schemas.microsoft.com/office/drawing/2014/main" id="{885D98E7-AB02-4046-9D1C-D39FDBDB48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Top Learnings From Last Year</a:t>
            </a:r>
          </a:p>
        </p:txBody>
      </p:sp>
      <p:sp>
        <p:nvSpPr>
          <p:cNvPr id="6" name="TextBox 5">
            <a:extLst>
              <a:ext uri="{FF2B5EF4-FFF2-40B4-BE49-F238E27FC236}">
                <a16:creationId xmlns:a16="http://schemas.microsoft.com/office/drawing/2014/main" id="{3ABF558B-5047-A54F-B119-8EDE98C63337}"/>
              </a:ext>
            </a:extLst>
          </p:cNvPr>
          <p:cNvSpPr txBox="1"/>
          <p:nvPr/>
        </p:nvSpPr>
        <p:spPr>
          <a:xfrm>
            <a:off x="10648848" y="135352"/>
            <a:ext cx="923651" cy="369332"/>
          </a:xfrm>
          <a:prstGeom prst="rect">
            <a:avLst/>
          </a:prstGeom>
          <a:noFill/>
        </p:spPr>
        <p:txBody>
          <a:bodyPr wrap="none" rtlCol="0">
            <a:spAutoFit/>
          </a:bodyPr>
          <a:lstStyle/>
          <a:p>
            <a:r>
              <a:rPr lang="en-US" dirty="0"/>
              <a:t>FY 2022</a:t>
            </a:r>
          </a:p>
        </p:txBody>
      </p:sp>
    </p:spTree>
    <p:extLst>
      <p:ext uri="{BB962C8B-B14F-4D97-AF65-F5344CB8AC3E}">
        <p14:creationId xmlns:p14="http://schemas.microsoft.com/office/powerpoint/2010/main" val="2740253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A8C6FF-5420-4861-A39C-759FC024FC65}"/>
              </a:ext>
            </a:extLst>
          </p:cNvPr>
          <p:cNvSpPr>
            <a:spLocks noGrp="1"/>
          </p:cNvSpPr>
          <p:nvPr>
            <p:ph type="title"/>
          </p:nvPr>
        </p:nvSpPr>
        <p:spPr/>
        <p:txBody>
          <a:bodyPr/>
          <a:lstStyle/>
          <a:p>
            <a:r>
              <a:rPr lang="en-US" dirty="0">
                <a:solidFill>
                  <a:schemeClr val="bg1"/>
                </a:solidFill>
              </a:rPr>
              <a:t>Regional Deliverable</a:t>
            </a:r>
            <a:endParaRPr lang="en-US" dirty="0"/>
          </a:p>
        </p:txBody>
      </p:sp>
      <p:graphicFrame>
        <p:nvGraphicFramePr>
          <p:cNvPr id="7" name="Table 6">
            <a:extLst>
              <a:ext uri="{FF2B5EF4-FFF2-40B4-BE49-F238E27FC236}">
                <a16:creationId xmlns:a16="http://schemas.microsoft.com/office/drawing/2014/main" id="{8D255A12-2C09-46D1-9241-CEDE8A5A8EF6}"/>
              </a:ext>
            </a:extLst>
          </p:cNvPr>
          <p:cNvGraphicFramePr>
            <a:graphicFrameLocks noGrp="1"/>
          </p:cNvGraphicFramePr>
          <p:nvPr>
            <p:extLst>
              <p:ext uri="{D42A27DB-BD31-4B8C-83A1-F6EECF244321}">
                <p14:modId xmlns:p14="http://schemas.microsoft.com/office/powerpoint/2010/main" val="1721529105"/>
              </p:ext>
            </p:extLst>
          </p:nvPr>
        </p:nvGraphicFramePr>
        <p:xfrm>
          <a:off x="3613348" y="2002654"/>
          <a:ext cx="4965304" cy="3997454"/>
        </p:xfrm>
        <a:graphic>
          <a:graphicData uri="http://schemas.openxmlformats.org/drawingml/2006/table">
            <a:tbl>
              <a:tblPr firstRow="1" bandRow="1">
                <a:tableStyleId>{AF606853-7671-496A-8E4F-DF71F8EC918B}</a:tableStyleId>
              </a:tblPr>
              <a:tblGrid>
                <a:gridCol w="4965304">
                  <a:extLst>
                    <a:ext uri="{9D8B030D-6E8A-4147-A177-3AD203B41FA5}">
                      <a16:colId xmlns:a16="http://schemas.microsoft.com/office/drawing/2014/main" val="20000"/>
                    </a:ext>
                  </a:extLst>
                </a:gridCol>
              </a:tblGrid>
              <a:tr h="630843">
                <a:tc>
                  <a:txBody>
                    <a:bodyPr/>
                    <a:lstStyle/>
                    <a:p>
                      <a:pPr algn="ctr" rtl="0" fontAlgn="ctr"/>
                      <a:r>
                        <a:rPr lang="en-US" sz="1600" u="none" strike="noStrike" dirty="0"/>
                        <a:t>Needs</a:t>
                      </a:r>
                      <a:endParaRPr lang="en-US" sz="1600" b="1" i="0" u="none" strike="noStrike" dirty="0">
                        <a:solidFill>
                          <a:srgbClr val="FFFFFF"/>
                        </a:solidFill>
                        <a:latin typeface="Arial"/>
                      </a:endParaRPr>
                    </a:p>
                  </a:txBody>
                  <a:tcPr marL="6421" marR="6421" marT="6421" marB="0" anchor="ctr"/>
                </a:tc>
                <a:extLst>
                  <a:ext uri="{0D108BD9-81ED-4DB2-BD59-A6C34878D82A}">
                    <a16:rowId xmlns:a16="http://schemas.microsoft.com/office/drawing/2014/main" val="10000"/>
                  </a:ext>
                </a:extLst>
              </a:tr>
              <a:tr h="1201324">
                <a:tc>
                  <a:txBody>
                    <a:bodyPr/>
                    <a:lstStyle/>
                    <a:p>
                      <a:pPr algn="ctr" fontAlgn="ctr">
                        <a:lnSpc>
                          <a:spcPct val="115000"/>
                        </a:lnSpc>
                        <a:spcAft>
                          <a:spcPts val="0"/>
                        </a:spcAft>
                      </a:pPr>
                      <a:endParaRPr lang="en-GB" sz="1200" dirty="0">
                        <a:latin typeface="Calibri"/>
                        <a:ea typeface="Calibri"/>
                        <a:cs typeface="Times New Roman"/>
                      </a:endParaRPr>
                    </a:p>
                  </a:txBody>
                  <a:tcPr marL="6351" marR="6351" marT="6350" marB="0" anchor="ctr"/>
                </a:tc>
                <a:extLst>
                  <a:ext uri="{0D108BD9-81ED-4DB2-BD59-A6C34878D82A}">
                    <a16:rowId xmlns:a16="http://schemas.microsoft.com/office/drawing/2014/main" val="10001"/>
                  </a:ext>
                </a:extLst>
              </a:tr>
              <a:tr h="1249204">
                <a:tc>
                  <a:txBody>
                    <a:bodyPr/>
                    <a:lstStyle/>
                    <a:p>
                      <a:pPr algn="ctr" fontAlgn="ctr"/>
                      <a:endParaRPr lang="en-US" sz="1200" b="0" i="0" u="none" strike="noStrike" dirty="0">
                        <a:solidFill>
                          <a:srgbClr val="000000"/>
                        </a:solidFill>
                        <a:latin typeface="Arial"/>
                      </a:endParaRPr>
                    </a:p>
                  </a:txBody>
                  <a:tcPr marL="6421" marR="6421" marT="6421" marB="0" anchor="ctr"/>
                </a:tc>
                <a:extLst>
                  <a:ext uri="{0D108BD9-81ED-4DB2-BD59-A6C34878D82A}">
                    <a16:rowId xmlns:a16="http://schemas.microsoft.com/office/drawing/2014/main" val="10002"/>
                  </a:ext>
                </a:extLst>
              </a:tr>
              <a:tr h="916083">
                <a:tc>
                  <a:txBody>
                    <a:bodyPr/>
                    <a:lstStyle/>
                    <a:p>
                      <a:pPr algn="ctr" fontAlgn="ctr"/>
                      <a:endParaRPr lang="en-US" sz="1200" b="0" i="0" u="none" strike="noStrike" dirty="0">
                        <a:solidFill>
                          <a:srgbClr val="000000"/>
                        </a:solidFill>
                        <a:latin typeface="Arial"/>
                      </a:endParaRPr>
                    </a:p>
                  </a:txBody>
                  <a:tcPr marL="6421" marR="6421" marT="6421" marB="0" anchor="ctr"/>
                </a:tc>
                <a:extLst>
                  <a:ext uri="{0D108BD9-81ED-4DB2-BD59-A6C34878D82A}">
                    <a16:rowId xmlns:a16="http://schemas.microsoft.com/office/drawing/2014/main" val="10003"/>
                  </a:ext>
                </a:extLst>
              </a:tr>
            </a:tbl>
          </a:graphicData>
        </a:graphic>
      </p:graphicFrame>
      <p:sp>
        <p:nvSpPr>
          <p:cNvPr id="5" name="Title 1">
            <a:extLst>
              <a:ext uri="{FF2B5EF4-FFF2-40B4-BE49-F238E27FC236}">
                <a16:creationId xmlns:a16="http://schemas.microsoft.com/office/drawing/2014/main" id="{885D98E7-AB02-4046-9D1C-D39FDBDB48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Top Department Needs</a:t>
            </a:r>
          </a:p>
        </p:txBody>
      </p:sp>
      <p:sp>
        <p:nvSpPr>
          <p:cNvPr id="6" name="TextBox 5">
            <a:extLst>
              <a:ext uri="{FF2B5EF4-FFF2-40B4-BE49-F238E27FC236}">
                <a16:creationId xmlns:a16="http://schemas.microsoft.com/office/drawing/2014/main" id="{3ABF558B-5047-A54F-B119-8EDE98C63337}"/>
              </a:ext>
            </a:extLst>
          </p:cNvPr>
          <p:cNvSpPr txBox="1"/>
          <p:nvPr/>
        </p:nvSpPr>
        <p:spPr>
          <a:xfrm>
            <a:off x="10648848" y="135352"/>
            <a:ext cx="923651" cy="369332"/>
          </a:xfrm>
          <a:prstGeom prst="rect">
            <a:avLst/>
          </a:prstGeom>
          <a:noFill/>
        </p:spPr>
        <p:txBody>
          <a:bodyPr wrap="none" rtlCol="0">
            <a:spAutoFit/>
          </a:bodyPr>
          <a:lstStyle/>
          <a:p>
            <a:r>
              <a:rPr lang="en-US" dirty="0"/>
              <a:t>FY 2022</a:t>
            </a:r>
          </a:p>
        </p:txBody>
      </p:sp>
    </p:spTree>
    <p:extLst>
      <p:ext uri="{BB962C8B-B14F-4D97-AF65-F5344CB8AC3E}">
        <p14:creationId xmlns:p14="http://schemas.microsoft.com/office/powerpoint/2010/main" val="2592165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A8C6FF-5420-4861-A39C-759FC024FC65}"/>
              </a:ext>
            </a:extLst>
          </p:cNvPr>
          <p:cNvSpPr>
            <a:spLocks noGrp="1"/>
          </p:cNvSpPr>
          <p:nvPr>
            <p:ph type="title"/>
          </p:nvPr>
        </p:nvSpPr>
        <p:spPr/>
        <p:txBody>
          <a:bodyPr/>
          <a:lstStyle/>
          <a:p>
            <a:r>
              <a:rPr lang="en-US" dirty="0">
                <a:solidFill>
                  <a:schemeClr val="bg1"/>
                </a:solidFill>
              </a:rPr>
              <a:t>Regional Deli</a:t>
            </a:r>
            <a:endParaRPr lang="en-US" dirty="0"/>
          </a:p>
        </p:txBody>
      </p:sp>
      <p:sp>
        <p:nvSpPr>
          <p:cNvPr id="5" name="Title 1">
            <a:extLst>
              <a:ext uri="{FF2B5EF4-FFF2-40B4-BE49-F238E27FC236}">
                <a16:creationId xmlns:a16="http://schemas.microsoft.com/office/drawing/2014/main" id="{885D98E7-AB02-4046-9D1C-D39FDBDB48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Department Budget</a:t>
            </a:r>
          </a:p>
        </p:txBody>
      </p:sp>
      <p:sp>
        <p:nvSpPr>
          <p:cNvPr id="6" name="TextBox 5">
            <a:extLst>
              <a:ext uri="{FF2B5EF4-FFF2-40B4-BE49-F238E27FC236}">
                <a16:creationId xmlns:a16="http://schemas.microsoft.com/office/drawing/2014/main" id="{3ABF558B-5047-A54F-B119-8EDE98C63337}"/>
              </a:ext>
            </a:extLst>
          </p:cNvPr>
          <p:cNvSpPr txBox="1"/>
          <p:nvPr/>
        </p:nvSpPr>
        <p:spPr>
          <a:xfrm>
            <a:off x="10648848" y="135352"/>
            <a:ext cx="923651" cy="369332"/>
          </a:xfrm>
          <a:prstGeom prst="rect">
            <a:avLst/>
          </a:prstGeom>
          <a:noFill/>
        </p:spPr>
        <p:txBody>
          <a:bodyPr wrap="none" rtlCol="0">
            <a:spAutoFit/>
          </a:bodyPr>
          <a:lstStyle/>
          <a:p>
            <a:r>
              <a:rPr lang="en-US" dirty="0"/>
              <a:t>FY 2022</a:t>
            </a:r>
          </a:p>
        </p:txBody>
      </p:sp>
    </p:spTree>
    <p:extLst>
      <p:ext uri="{BB962C8B-B14F-4D97-AF65-F5344CB8AC3E}">
        <p14:creationId xmlns:p14="http://schemas.microsoft.com/office/powerpoint/2010/main" val="723757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A8C6FF-5420-4861-A39C-759FC024FC65}"/>
              </a:ext>
            </a:extLst>
          </p:cNvPr>
          <p:cNvSpPr>
            <a:spLocks noGrp="1"/>
          </p:cNvSpPr>
          <p:nvPr>
            <p:ph type="title"/>
          </p:nvPr>
        </p:nvSpPr>
        <p:spPr/>
        <p:txBody>
          <a:bodyPr/>
          <a:lstStyle/>
          <a:p>
            <a:r>
              <a:rPr lang="en-US" dirty="0">
                <a:solidFill>
                  <a:schemeClr val="bg1"/>
                </a:solidFill>
              </a:rPr>
              <a:t>Regional Deli</a:t>
            </a:r>
            <a:endParaRPr lang="en-US" dirty="0"/>
          </a:p>
        </p:txBody>
      </p:sp>
      <p:sp>
        <p:nvSpPr>
          <p:cNvPr id="5" name="Title 1">
            <a:extLst>
              <a:ext uri="{FF2B5EF4-FFF2-40B4-BE49-F238E27FC236}">
                <a16:creationId xmlns:a16="http://schemas.microsoft.com/office/drawing/2014/main" id="{885D98E7-AB02-4046-9D1C-D39FDBDB48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Changes By Quarter</a:t>
            </a:r>
          </a:p>
        </p:txBody>
      </p:sp>
      <p:sp>
        <p:nvSpPr>
          <p:cNvPr id="6" name="TextBox 5">
            <a:extLst>
              <a:ext uri="{FF2B5EF4-FFF2-40B4-BE49-F238E27FC236}">
                <a16:creationId xmlns:a16="http://schemas.microsoft.com/office/drawing/2014/main" id="{3ABF558B-5047-A54F-B119-8EDE98C63337}"/>
              </a:ext>
            </a:extLst>
          </p:cNvPr>
          <p:cNvSpPr txBox="1"/>
          <p:nvPr/>
        </p:nvSpPr>
        <p:spPr>
          <a:xfrm>
            <a:off x="10648848" y="135352"/>
            <a:ext cx="923651" cy="369332"/>
          </a:xfrm>
          <a:prstGeom prst="rect">
            <a:avLst/>
          </a:prstGeom>
          <a:noFill/>
        </p:spPr>
        <p:txBody>
          <a:bodyPr wrap="none" rtlCol="0">
            <a:spAutoFit/>
          </a:bodyPr>
          <a:lstStyle/>
          <a:p>
            <a:r>
              <a:rPr lang="en-US" dirty="0"/>
              <a:t>FY 2022</a:t>
            </a:r>
          </a:p>
        </p:txBody>
      </p:sp>
      <p:graphicFrame>
        <p:nvGraphicFramePr>
          <p:cNvPr id="7" name="Table 6">
            <a:extLst>
              <a:ext uri="{FF2B5EF4-FFF2-40B4-BE49-F238E27FC236}">
                <a16:creationId xmlns:a16="http://schemas.microsoft.com/office/drawing/2014/main" id="{E299ACDB-8179-4343-8C60-45CD93226246}"/>
              </a:ext>
            </a:extLst>
          </p:cNvPr>
          <p:cNvGraphicFramePr>
            <a:graphicFrameLocks noGrp="1"/>
          </p:cNvGraphicFramePr>
          <p:nvPr>
            <p:extLst>
              <p:ext uri="{D42A27DB-BD31-4B8C-83A1-F6EECF244321}">
                <p14:modId xmlns:p14="http://schemas.microsoft.com/office/powerpoint/2010/main" val="2397593087"/>
              </p:ext>
            </p:extLst>
          </p:nvPr>
        </p:nvGraphicFramePr>
        <p:xfrm>
          <a:off x="2127780" y="1559961"/>
          <a:ext cx="9335370" cy="4953001"/>
        </p:xfrm>
        <a:graphic>
          <a:graphicData uri="http://schemas.openxmlformats.org/drawingml/2006/table">
            <a:tbl>
              <a:tblPr firstRow="1" bandRow="1">
                <a:tableStyleId>{AF606853-7671-496A-8E4F-DF71F8EC918B}</a:tableStyleId>
              </a:tblPr>
              <a:tblGrid>
                <a:gridCol w="2276921">
                  <a:extLst>
                    <a:ext uri="{9D8B030D-6E8A-4147-A177-3AD203B41FA5}">
                      <a16:colId xmlns:a16="http://schemas.microsoft.com/office/drawing/2014/main" val="20000"/>
                    </a:ext>
                  </a:extLst>
                </a:gridCol>
                <a:gridCol w="1479997">
                  <a:extLst>
                    <a:ext uri="{9D8B030D-6E8A-4147-A177-3AD203B41FA5}">
                      <a16:colId xmlns:a16="http://schemas.microsoft.com/office/drawing/2014/main" val="20001"/>
                    </a:ext>
                  </a:extLst>
                </a:gridCol>
                <a:gridCol w="1707690">
                  <a:extLst>
                    <a:ext uri="{9D8B030D-6E8A-4147-A177-3AD203B41FA5}">
                      <a16:colId xmlns:a16="http://schemas.microsoft.com/office/drawing/2014/main" val="20002"/>
                    </a:ext>
                  </a:extLst>
                </a:gridCol>
                <a:gridCol w="1935381">
                  <a:extLst>
                    <a:ext uri="{9D8B030D-6E8A-4147-A177-3AD203B41FA5}">
                      <a16:colId xmlns:a16="http://schemas.microsoft.com/office/drawing/2014/main" val="20003"/>
                    </a:ext>
                  </a:extLst>
                </a:gridCol>
                <a:gridCol w="1935381">
                  <a:extLst>
                    <a:ext uri="{9D8B030D-6E8A-4147-A177-3AD203B41FA5}">
                      <a16:colId xmlns:a16="http://schemas.microsoft.com/office/drawing/2014/main" val="20004"/>
                    </a:ext>
                  </a:extLst>
                </a:gridCol>
              </a:tblGrid>
              <a:tr h="523289">
                <a:tc>
                  <a:txBody>
                    <a:bodyPr/>
                    <a:lstStyle/>
                    <a:p>
                      <a:pPr algn="ctr" rtl="0" fontAlgn="ctr"/>
                      <a:r>
                        <a:rPr lang="en-US" sz="1600" u="none" strike="noStrike" dirty="0"/>
                        <a:t>Change</a:t>
                      </a:r>
                      <a:endParaRPr lang="en-US" sz="1600" b="1" i="0" u="none" strike="noStrike" dirty="0">
                        <a:solidFill>
                          <a:srgbClr val="FFFFFF"/>
                        </a:solidFill>
                        <a:latin typeface="Arial"/>
                      </a:endParaRPr>
                    </a:p>
                  </a:txBody>
                  <a:tcPr marL="6421" marR="6421" marT="6421" marB="0" anchor="ctr"/>
                </a:tc>
                <a:tc>
                  <a:txBody>
                    <a:bodyPr/>
                    <a:lstStyle/>
                    <a:p>
                      <a:pPr algn="ctr" rtl="0" fontAlgn="ctr"/>
                      <a:r>
                        <a:rPr lang="en-US" sz="1600" u="none" strike="noStrike" dirty="0"/>
                        <a:t>Q1 2022</a:t>
                      </a:r>
                      <a:endParaRPr lang="en-US" sz="1600" b="1" i="0" u="none" strike="noStrike" dirty="0">
                        <a:solidFill>
                          <a:srgbClr val="FFFFFF"/>
                        </a:solidFill>
                        <a:latin typeface="Arial"/>
                      </a:endParaRPr>
                    </a:p>
                  </a:txBody>
                  <a:tcPr marL="6421" marR="6421" marT="6421" marB="0" anchor="ctr"/>
                </a:tc>
                <a:tc>
                  <a:txBody>
                    <a:bodyPr/>
                    <a:lstStyle/>
                    <a:p>
                      <a:pPr algn="ctr" rtl="0" fontAlgn="ctr"/>
                      <a:r>
                        <a:rPr lang="en-US" sz="1600" u="none" strike="noStrike" dirty="0"/>
                        <a:t>Q2 2022</a:t>
                      </a:r>
                      <a:endParaRPr lang="en-US" sz="1600" b="1" i="0" u="none" strike="noStrike" dirty="0">
                        <a:solidFill>
                          <a:srgbClr val="FFFFFF"/>
                        </a:solidFill>
                        <a:latin typeface="Arial"/>
                      </a:endParaRPr>
                    </a:p>
                  </a:txBody>
                  <a:tcPr marL="6421" marR="6421" marT="6421" marB="0" anchor="ctr"/>
                </a:tc>
                <a:tc>
                  <a:txBody>
                    <a:bodyPr/>
                    <a:lstStyle/>
                    <a:p>
                      <a:pPr algn="ctr" rtl="0" fontAlgn="ctr"/>
                      <a:r>
                        <a:rPr lang="en-US" sz="1600" u="none" strike="noStrike" dirty="0"/>
                        <a:t>Q3 2022</a:t>
                      </a:r>
                      <a:endParaRPr lang="en-US" sz="1600" b="1" i="0" u="none" strike="noStrike" dirty="0">
                        <a:solidFill>
                          <a:srgbClr val="FFFFFF"/>
                        </a:solidFill>
                        <a:latin typeface="Arial"/>
                      </a:endParaRPr>
                    </a:p>
                  </a:txBody>
                  <a:tcPr marL="6421" marR="6421" marT="6421" marB="0" anchor="ctr"/>
                </a:tc>
                <a:tc>
                  <a:txBody>
                    <a:bodyPr/>
                    <a:lstStyle/>
                    <a:p>
                      <a:pPr algn="ctr" rtl="0" fontAlgn="ctr"/>
                      <a:r>
                        <a:rPr lang="en-US" sz="1600" u="none" strike="noStrike" dirty="0"/>
                        <a:t>Q4 2022</a:t>
                      </a:r>
                      <a:endParaRPr lang="en-US" sz="1600" b="1" i="0" u="none" strike="noStrike" dirty="0">
                        <a:solidFill>
                          <a:srgbClr val="FFFFFF"/>
                        </a:solidFill>
                        <a:latin typeface="Arial"/>
                      </a:endParaRPr>
                    </a:p>
                  </a:txBody>
                  <a:tcPr marL="6421" marR="6421" marT="6421" marB="0" anchor="ctr"/>
                </a:tc>
                <a:extLst>
                  <a:ext uri="{0D108BD9-81ED-4DB2-BD59-A6C34878D82A}">
                    <a16:rowId xmlns:a16="http://schemas.microsoft.com/office/drawing/2014/main" val="10000"/>
                  </a:ext>
                </a:extLst>
              </a:tr>
              <a:tr h="553714">
                <a:tc>
                  <a:txBody>
                    <a:bodyPr/>
                    <a:lstStyle/>
                    <a:p>
                      <a:pPr algn="ctr" fontAlgn="ctr"/>
                      <a:endParaRPr lang="en-US" sz="1100" b="0" i="0" u="none" strike="noStrike" dirty="0">
                        <a:solidFill>
                          <a:srgbClr val="000000"/>
                        </a:solidFill>
                        <a:latin typeface="Arial"/>
                      </a:endParaRPr>
                    </a:p>
                  </a:txBody>
                  <a:tcPr marL="6421" marR="6421"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extLst>
                  <a:ext uri="{0D108BD9-81ED-4DB2-BD59-A6C34878D82A}">
                    <a16:rowId xmlns:a16="http://schemas.microsoft.com/office/drawing/2014/main" val="10001"/>
                  </a:ext>
                </a:extLst>
              </a:tr>
              <a:tr h="553714">
                <a:tc>
                  <a:txBody>
                    <a:bodyPr/>
                    <a:lstStyle/>
                    <a:p>
                      <a:pPr algn="ctr" fontAlgn="ctr"/>
                      <a:endParaRPr lang="en-US" sz="1100" b="0" i="0" u="none" strike="noStrike" dirty="0">
                        <a:solidFill>
                          <a:srgbClr val="000000"/>
                        </a:solidFill>
                        <a:latin typeface="Arial"/>
                      </a:endParaRPr>
                    </a:p>
                  </a:txBody>
                  <a:tcPr marL="6421" marR="6421"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extLst>
                  <a:ext uri="{0D108BD9-81ED-4DB2-BD59-A6C34878D82A}">
                    <a16:rowId xmlns:a16="http://schemas.microsoft.com/office/drawing/2014/main" val="10002"/>
                  </a:ext>
                </a:extLst>
              </a:tr>
              <a:tr h="553714">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L="6421" marR="6421" marT="6421" marB="0" anchor="ctr"/>
                </a:tc>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T="6421" marB="0" anchor="ctr"/>
                </a:tc>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T="6421" marB="0" anchor="ctr"/>
                </a:tc>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T="6421" marB="0" anchor="ctr"/>
                </a:tc>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T="6421" marB="0" anchor="ctr"/>
                </a:tc>
                <a:extLst>
                  <a:ext uri="{0D108BD9-81ED-4DB2-BD59-A6C34878D82A}">
                    <a16:rowId xmlns:a16="http://schemas.microsoft.com/office/drawing/2014/main" val="10003"/>
                  </a:ext>
                </a:extLst>
              </a:tr>
              <a:tr h="553714">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L="6421" marR="6421"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100" b="0" i="0" u="none" strike="noStrike" dirty="0">
                        <a:solidFill>
                          <a:srgbClr val="000000"/>
                        </a:solidFill>
                        <a:latin typeface="Arial"/>
                      </a:endParaRPr>
                    </a:p>
                  </a:txBody>
                  <a:tcPr marT="6421" marB="0" anchor="ctr"/>
                </a:tc>
                <a:extLst>
                  <a:ext uri="{0D108BD9-81ED-4DB2-BD59-A6C34878D82A}">
                    <a16:rowId xmlns:a16="http://schemas.microsoft.com/office/drawing/2014/main" val="10004"/>
                  </a:ext>
                </a:extLst>
              </a:tr>
              <a:tr h="553714">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100" b="0" i="0" u="none" strike="noStrike" dirty="0">
                        <a:solidFill>
                          <a:srgbClr val="000000"/>
                        </a:solidFill>
                        <a:latin typeface="Arial"/>
                      </a:endParaRPr>
                    </a:p>
                  </a:txBody>
                  <a:tcPr marL="6421" marR="6421"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extLst>
                  <a:ext uri="{0D108BD9-81ED-4DB2-BD59-A6C34878D82A}">
                    <a16:rowId xmlns:a16="http://schemas.microsoft.com/office/drawing/2014/main" val="10005"/>
                  </a:ext>
                </a:extLst>
              </a:tr>
              <a:tr h="553714">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L="6421" marR="6421"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100" b="0" i="0" u="none" strike="noStrike" dirty="0">
                        <a:solidFill>
                          <a:srgbClr val="000000"/>
                        </a:solidFill>
                        <a:latin typeface="Arial"/>
                      </a:endParaRPr>
                    </a:p>
                  </a:txBody>
                  <a:tcPr marT="6421" marB="0" anchor="ctr"/>
                </a:tc>
                <a:extLst>
                  <a:ext uri="{0D108BD9-81ED-4DB2-BD59-A6C34878D82A}">
                    <a16:rowId xmlns:a16="http://schemas.microsoft.com/office/drawing/2014/main" val="10006"/>
                  </a:ext>
                </a:extLst>
              </a:tr>
              <a:tr h="553714">
                <a:tc>
                  <a:txBody>
                    <a:bodyPr/>
                    <a:lstStyle/>
                    <a:p>
                      <a:pPr algn="ctr" fontAlgn="ctr"/>
                      <a:endParaRPr lang="en-US" sz="1100" b="0" i="0" u="none" strike="noStrike" kern="1200" dirty="0">
                        <a:solidFill>
                          <a:srgbClr val="000000"/>
                        </a:solidFill>
                        <a:latin typeface="Arial"/>
                        <a:ea typeface="+mn-ea"/>
                        <a:cs typeface="+mn-cs"/>
                      </a:endParaRPr>
                    </a:p>
                  </a:txBody>
                  <a:tcPr marL="6421" marR="6421"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extLst>
                  <a:ext uri="{0D108BD9-81ED-4DB2-BD59-A6C34878D82A}">
                    <a16:rowId xmlns:a16="http://schemas.microsoft.com/office/drawing/2014/main" val="10007"/>
                  </a:ext>
                </a:extLst>
              </a:tr>
              <a:tr h="553714">
                <a:tc>
                  <a:txBody>
                    <a:bodyPr/>
                    <a:lstStyle/>
                    <a:p>
                      <a:pPr algn="ctr" fontAlgn="ctr"/>
                      <a:endParaRPr lang="en-US" sz="1100" b="1" i="0" u="none" strike="noStrike" dirty="0">
                        <a:solidFill>
                          <a:srgbClr val="000000"/>
                        </a:solidFill>
                        <a:latin typeface="Arial"/>
                      </a:endParaRPr>
                    </a:p>
                  </a:txBody>
                  <a:tcPr marL="6421" marR="6421" marT="6421" marB="0" anchor="ctr"/>
                </a:tc>
                <a:tc>
                  <a:txBody>
                    <a:bodyPr/>
                    <a:lstStyle/>
                    <a:p>
                      <a:pPr algn="ctr" fontAlgn="ctr"/>
                      <a:endParaRPr lang="en-US" sz="1100" b="1" i="0" u="none" strike="noStrike" dirty="0">
                        <a:solidFill>
                          <a:srgbClr val="000000"/>
                        </a:solidFill>
                        <a:latin typeface="Arial"/>
                      </a:endParaRPr>
                    </a:p>
                  </a:txBody>
                  <a:tcPr marL="6421" marR="6421" marT="6421" marB="0" anchor="ctr"/>
                </a:tc>
                <a:tc>
                  <a:txBody>
                    <a:bodyPr/>
                    <a:lstStyle/>
                    <a:p>
                      <a:pPr algn="ctr" fontAlgn="ctr"/>
                      <a:endParaRPr lang="en-US" sz="1100" b="1" i="0" u="none" strike="noStrike" dirty="0">
                        <a:solidFill>
                          <a:srgbClr val="000000"/>
                        </a:solidFill>
                        <a:latin typeface="Arial"/>
                      </a:endParaRPr>
                    </a:p>
                  </a:txBody>
                  <a:tcPr marL="6421" marR="6421" marT="6421" marB="0" anchor="ctr"/>
                </a:tc>
                <a:tc>
                  <a:txBody>
                    <a:bodyPr/>
                    <a:lstStyle/>
                    <a:p>
                      <a:pPr algn="ctr" fontAlgn="ctr"/>
                      <a:endParaRPr lang="en-US" sz="1100" b="1" i="0" u="none" strike="noStrike" dirty="0">
                        <a:solidFill>
                          <a:srgbClr val="000000"/>
                        </a:solidFill>
                        <a:latin typeface="Arial"/>
                      </a:endParaRPr>
                    </a:p>
                  </a:txBody>
                  <a:tcPr marL="6421" marR="6421" marT="6421" marB="0" anchor="ctr"/>
                </a:tc>
                <a:tc>
                  <a:txBody>
                    <a:bodyPr/>
                    <a:lstStyle/>
                    <a:p>
                      <a:pPr algn="ctr" fontAlgn="ctr"/>
                      <a:endParaRPr lang="en-US" sz="1100" b="1" i="0" u="none" strike="noStrike" dirty="0">
                        <a:solidFill>
                          <a:srgbClr val="000000"/>
                        </a:solidFill>
                        <a:latin typeface="Arial"/>
                      </a:endParaRPr>
                    </a:p>
                  </a:txBody>
                  <a:tcPr marL="6421" marR="6421" marT="6421"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004632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A8C6FF-5420-4861-A39C-759FC024FC65}"/>
              </a:ext>
            </a:extLst>
          </p:cNvPr>
          <p:cNvSpPr>
            <a:spLocks noGrp="1"/>
          </p:cNvSpPr>
          <p:nvPr>
            <p:ph type="title"/>
          </p:nvPr>
        </p:nvSpPr>
        <p:spPr/>
        <p:txBody>
          <a:bodyPr/>
          <a:lstStyle/>
          <a:p>
            <a:r>
              <a:rPr lang="en-US" dirty="0">
                <a:solidFill>
                  <a:schemeClr val="bg1"/>
                </a:solidFill>
              </a:rPr>
              <a:t>Regional Deli</a:t>
            </a:r>
            <a:endParaRPr lang="en-US" dirty="0"/>
          </a:p>
        </p:txBody>
      </p:sp>
      <p:sp>
        <p:nvSpPr>
          <p:cNvPr id="5" name="Title 1">
            <a:extLst>
              <a:ext uri="{FF2B5EF4-FFF2-40B4-BE49-F238E27FC236}">
                <a16:creationId xmlns:a16="http://schemas.microsoft.com/office/drawing/2014/main" id="{885D98E7-AB02-4046-9D1C-D39FDBDB48DA}"/>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Headcount &amp; Training By Quarter</a:t>
            </a:r>
          </a:p>
        </p:txBody>
      </p:sp>
      <p:sp>
        <p:nvSpPr>
          <p:cNvPr id="6" name="TextBox 5">
            <a:extLst>
              <a:ext uri="{FF2B5EF4-FFF2-40B4-BE49-F238E27FC236}">
                <a16:creationId xmlns:a16="http://schemas.microsoft.com/office/drawing/2014/main" id="{3ABF558B-5047-A54F-B119-8EDE98C63337}"/>
              </a:ext>
            </a:extLst>
          </p:cNvPr>
          <p:cNvSpPr txBox="1"/>
          <p:nvPr/>
        </p:nvSpPr>
        <p:spPr>
          <a:xfrm>
            <a:off x="10648848" y="135352"/>
            <a:ext cx="923651" cy="369332"/>
          </a:xfrm>
          <a:prstGeom prst="rect">
            <a:avLst/>
          </a:prstGeom>
          <a:noFill/>
        </p:spPr>
        <p:txBody>
          <a:bodyPr wrap="none" rtlCol="0">
            <a:spAutoFit/>
          </a:bodyPr>
          <a:lstStyle/>
          <a:p>
            <a:r>
              <a:rPr lang="en-US" dirty="0"/>
              <a:t>FY 2022</a:t>
            </a:r>
          </a:p>
        </p:txBody>
      </p:sp>
      <p:graphicFrame>
        <p:nvGraphicFramePr>
          <p:cNvPr id="8" name="Table 7">
            <a:extLst>
              <a:ext uri="{FF2B5EF4-FFF2-40B4-BE49-F238E27FC236}">
                <a16:creationId xmlns:a16="http://schemas.microsoft.com/office/drawing/2014/main" id="{929B7514-A219-4C4B-8568-3F777F1CE38C}"/>
              </a:ext>
            </a:extLst>
          </p:cNvPr>
          <p:cNvGraphicFramePr>
            <a:graphicFrameLocks noGrp="1"/>
          </p:cNvGraphicFramePr>
          <p:nvPr>
            <p:extLst>
              <p:ext uri="{D42A27DB-BD31-4B8C-83A1-F6EECF244321}">
                <p14:modId xmlns:p14="http://schemas.microsoft.com/office/powerpoint/2010/main" val="1854268674"/>
              </p:ext>
            </p:extLst>
          </p:nvPr>
        </p:nvGraphicFramePr>
        <p:xfrm>
          <a:off x="1313478" y="4436724"/>
          <a:ext cx="9335370" cy="2184431"/>
        </p:xfrm>
        <a:graphic>
          <a:graphicData uri="http://schemas.openxmlformats.org/drawingml/2006/table">
            <a:tbl>
              <a:tblPr firstRow="1" bandRow="1">
                <a:tableStyleId>{AF606853-7671-496A-8E4F-DF71F8EC918B}</a:tableStyleId>
              </a:tblPr>
              <a:tblGrid>
                <a:gridCol w="2276921">
                  <a:extLst>
                    <a:ext uri="{9D8B030D-6E8A-4147-A177-3AD203B41FA5}">
                      <a16:colId xmlns:a16="http://schemas.microsoft.com/office/drawing/2014/main" val="20000"/>
                    </a:ext>
                  </a:extLst>
                </a:gridCol>
                <a:gridCol w="1479997">
                  <a:extLst>
                    <a:ext uri="{9D8B030D-6E8A-4147-A177-3AD203B41FA5}">
                      <a16:colId xmlns:a16="http://schemas.microsoft.com/office/drawing/2014/main" val="20001"/>
                    </a:ext>
                  </a:extLst>
                </a:gridCol>
                <a:gridCol w="1707690">
                  <a:extLst>
                    <a:ext uri="{9D8B030D-6E8A-4147-A177-3AD203B41FA5}">
                      <a16:colId xmlns:a16="http://schemas.microsoft.com/office/drawing/2014/main" val="20002"/>
                    </a:ext>
                  </a:extLst>
                </a:gridCol>
                <a:gridCol w="1935381">
                  <a:extLst>
                    <a:ext uri="{9D8B030D-6E8A-4147-A177-3AD203B41FA5}">
                      <a16:colId xmlns:a16="http://schemas.microsoft.com/office/drawing/2014/main" val="20003"/>
                    </a:ext>
                  </a:extLst>
                </a:gridCol>
                <a:gridCol w="1935381">
                  <a:extLst>
                    <a:ext uri="{9D8B030D-6E8A-4147-A177-3AD203B41FA5}">
                      <a16:colId xmlns:a16="http://schemas.microsoft.com/office/drawing/2014/main" val="20004"/>
                    </a:ext>
                  </a:extLst>
                </a:gridCol>
              </a:tblGrid>
              <a:tr h="523289">
                <a:tc>
                  <a:txBody>
                    <a:bodyPr/>
                    <a:lstStyle/>
                    <a:p>
                      <a:pPr algn="ctr" rtl="0" fontAlgn="ctr"/>
                      <a:r>
                        <a:rPr lang="en-US" sz="1600" u="none" strike="noStrike" dirty="0"/>
                        <a:t>Training</a:t>
                      </a:r>
                      <a:endParaRPr lang="en-US" sz="1600" b="1" i="0" u="none" strike="noStrike" dirty="0">
                        <a:solidFill>
                          <a:srgbClr val="FFFFFF"/>
                        </a:solidFill>
                        <a:latin typeface="Arial"/>
                      </a:endParaRPr>
                    </a:p>
                  </a:txBody>
                  <a:tcPr marL="6421" marR="6421" marT="6421" marB="0" anchor="ctr"/>
                </a:tc>
                <a:tc>
                  <a:txBody>
                    <a:bodyPr/>
                    <a:lstStyle/>
                    <a:p>
                      <a:pPr algn="ctr" rtl="0" fontAlgn="ctr"/>
                      <a:r>
                        <a:rPr lang="en-US" sz="1600" u="none" strike="noStrike" dirty="0"/>
                        <a:t>Q1 2022</a:t>
                      </a:r>
                    </a:p>
                    <a:p>
                      <a:pPr algn="ctr" rtl="0" fontAlgn="ctr"/>
                      <a:r>
                        <a:rPr lang="en-US" sz="1600" b="1" i="0" u="none" strike="noStrike" dirty="0">
                          <a:solidFill>
                            <a:srgbClr val="FFFFFF"/>
                          </a:solidFill>
                          <a:latin typeface="Arial"/>
                        </a:rPr>
                        <a:t>Who</a:t>
                      </a:r>
                    </a:p>
                  </a:txBody>
                  <a:tcPr marL="6421" marR="6421" marT="6421" marB="0" anchor="ctr"/>
                </a:tc>
                <a:tc>
                  <a:txBody>
                    <a:bodyPr/>
                    <a:lstStyle/>
                    <a:p>
                      <a:pPr algn="ctr" rtl="0" fontAlgn="ctr"/>
                      <a:r>
                        <a:rPr lang="en-US" sz="1600" u="none" strike="noStrike" dirty="0"/>
                        <a:t>Q2 2022</a:t>
                      </a:r>
                    </a:p>
                    <a:p>
                      <a:pPr algn="ctr" rtl="0" fontAlgn="ctr"/>
                      <a:r>
                        <a:rPr lang="en-US" sz="1600" b="1" i="0" u="none" strike="noStrike" dirty="0">
                          <a:solidFill>
                            <a:srgbClr val="FFFFFF"/>
                          </a:solidFill>
                          <a:latin typeface="Arial"/>
                        </a:rPr>
                        <a:t>Who</a:t>
                      </a:r>
                    </a:p>
                  </a:txBody>
                  <a:tcPr marL="6421" marR="6421" marT="6421" marB="0" anchor="ctr"/>
                </a:tc>
                <a:tc>
                  <a:txBody>
                    <a:bodyPr/>
                    <a:lstStyle/>
                    <a:p>
                      <a:pPr algn="ctr" rtl="0" fontAlgn="ctr"/>
                      <a:r>
                        <a:rPr lang="en-US" sz="1600" u="none" strike="noStrike" dirty="0"/>
                        <a:t>Q3 2022</a:t>
                      </a:r>
                    </a:p>
                    <a:p>
                      <a:pPr algn="ctr" rtl="0" fontAlgn="ctr"/>
                      <a:r>
                        <a:rPr lang="en-US" sz="1600" b="1" i="0" u="none" strike="noStrike" dirty="0">
                          <a:solidFill>
                            <a:srgbClr val="FFFFFF"/>
                          </a:solidFill>
                          <a:latin typeface="Arial"/>
                        </a:rPr>
                        <a:t>Who</a:t>
                      </a:r>
                    </a:p>
                  </a:txBody>
                  <a:tcPr marL="6421" marR="6421" marT="6421" marB="0" anchor="ctr"/>
                </a:tc>
                <a:tc>
                  <a:txBody>
                    <a:bodyPr/>
                    <a:lstStyle/>
                    <a:p>
                      <a:pPr algn="ctr" rtl="0" fontAlgn="ctr"/>
                      <a:r>
                        <a:rPr lang="en-US" sz="1600" u="none" strike="noStrike" dirty="0"/>
                        <a:t>Q4 2022</a:t>
                      </a:r>
                    </a:p>
                    <a:p>
                      <a:pPr algn="ctr" rtl="0" fontAlgn="ctr"/>
                      <a:r>
                        <a:rPr lang="en-US" sz="1600" b="1" i="0" u="none" strike="noStrike" dirty="0">
                          <a:solidFill>
                            <a:srgbClr val="FFFFFF"/>
                          </a:solidFill>
                          <a:latin typeface="Arial"/>
                        </a:rPr>
                        <a:t>Who</a:t>
                      </a:r>
                    </a:p>
                  </a:txBody>
                  <a:tcPr marL="6421" marR="6421" marT="6421" marB="0" anchor="ctr"/>
                </a:tc>
                <a:extLst>
                  <a:ext uri="{0D108BD9-81ED-4DB2-BD59-A6C34878D82A}">
                    <a16:rowId xmlns:a16="http://schemas.microsoft.com/office/drawing/2014/main" val="10000"/>
                  </a:ext>
                </a:extLst>
              </a:tr>
              <a:tr h="553714">
                <a:tc>
                  <a:txBody>
                    <a:bodyPr/>
                    <a:lstStyle/>
                    <a:p>
                      <a:pPr algn="ctr" fontAlgn="ctr"/>
                      <a:endParaRPr lang="en-US" sz="1100" b="0" i="0" u="none" strike="noStrike" dirty="0">
                        <a:solidFill>
                          <a:srgbClr val="000000"/>
                        </a:solidFill>
                        <a:latin typeface="Arial"/>
                      </a:endParaRPr>
                    </a:p>
                  </a:txBody>
                  <a:tcPr marL="6421" marR="6421"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extLst>
                  <a:ext uri="{0D108BD9-81ED-4DB2-BD59-A6C34878D82A}">
                    <a16:rowId xmlns:a16="http://schemas.microsoft.com/office/drawing/2014/main" val="10001"/>
                  </a:ext>
                </a:extLst>
              </a:tr>
              <a:tr h="553714">
                <a:tc>
                  <a:txBody>
                    <a:bodyPr/>
                    <a:lstStyle/>
                    <a:p>
                      <a:pPr algn="ctr" fontAlgn="ctr"/>
                      <a:endParaRPr lang="en-US" sz="1100" b="0" i="0" u="none" strike="noStrike" dirty="0">
                        <a:solidFill>
                          <a:srgbClr val="000000"/>
                        </a:solidFill>
                        <a:latin typeface="Arial"/>
                      </a:endParaRPr>
                    </a:p>
                  </a:txBody>
                  <a:tcPr marL="6421" marR="6421"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extLst>
                  <a:ext uri="{0D108BD9-81ED-4DB2-BD59-A6C34878D82A}">
                    <a16:rowId xmlns:a16="http://schemas.microsoft.com/office/drawing/2014/main" val="10002"/>
                  </a:ext>
                </a:extLst>
              </a:tr>
              <a:tr h="553714">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L="6421" marR="6421" marT="6421" marB="0" anchor="ctr"/>
                </a:tc>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T="6421" marB="0" anchor="ctr"/>
                </a:tc>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T="6421" marB="0" anchor="ctr"/>
                </a:tc>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T="6421" marB="0" anchor="ctr"/>
                </a:tc>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T="6421" marB="0" anchor="ctr"/>
                </a:tc>
                <a:extLst>
                  <a:ext uri="{0D108BD9-81ED-4DB2-BD59-A6C34878D82A}">
                    <a16:rowId xmlns:a16="http://schemas.microsoft.com/office/drawing/2014/main" val="10003"/>
                  </a:ext>
                </a:extLst>
              </a:tr>
            </a:tbl>
          </a:graphicData>
        </a:graphic>
      </p:graphicFrame>
      <p:graphicFrame>
        <p:nvGraphicFramePr>
          <p:cNvPr id="9" name="Table 8">
            <a:extLst>
              <a:ext uri="{FF2B5EF4-FFF2-40B4-BE49-F238E27FC236}">
                <a16:creationId xmlns:a16="http://schemas.microsoft.com/office/drawing/2014/main" id="{9C4BE623-071E-C14E-BFDB-A30F0C7AC6E5}"/>
              </a:ext>
            </a:extLst>
          </p:cNvPr>
          <p:cNvGraphicFramePr>
            <a:graphicFrameLocks noGrp="1"/>
          </p:cNvGraphicFramePr>
          <p:nvPr>
            <p:extLst>
              <p:ext uri="{D42A27DB-BD31-4B8C-83A1-F6EECF244321}">
                <p14:modId xmlns:p14="http://schemas.microsoft.com/office/powerpoint/2010/main" val="2775183988"/>
              </p:ext>
            </p:extLst>
          </p:nvPr>
        </p:nvGraphicFramePr>
        <p:xfrm>
          <a:off x="1313478" y="1506877"/>
          <a:ext cx="9335370" cy="2184431"/>
        </p:xfrm>
        <a:graphic>
          <a:graphicData uri="http://schemas.openxmlformats.org/drawingml/2006/table">
            <a:tbl>
              <a:tblPr firstRow="1" bandRow="1">
                <a:tableStyleId>{AF606853-7671-496A-8E4F-DF71F8EC918B}</a:tableStyleId>
              </a:tblPr>
              <a:tblGrid>
                <a:gridCol w="2276921">
                  <a:extLst>
                    <a:ext uri="{9D8B030D-6E8A-4147-A177-3AD203B41FA5}">
                      <a16:colId xmlns:a16="http://schemas.microsoft.com/office/drawing/2014/main" val="20000"/>
                    </a:ext>
                  </a:extLst>
                </a:gridCol>
                <a:gridCol w="1479997">
                  <a:extLst>
                    <a:ext uri="{9D8B030D-6E8A-4147-A177-3AD203B41FA5}">
                      <a16:colId xmlns:a16="http://schemas.microsoft.com/office/drawing/2014/main" val="20001"/>
                    </a:ext>
                  </a:extLst>
                </a:gridCol>
                <a:gridCol w="1707690">
                  <a:extLst>
                    <a:ext uri="{9D8B030D-6E8A-4147-A177-3AD203B41FA5}">
                      <a16:colId xmlns:a16="http://schemas.microsoft.com/office/drawing/2014/main" val="20002"/>
                    </a:ext>
                  </a:extLst>
                </a:gridCol>
                <a:gridCol w="1935381">
                  <a:extLst>
                    <a:ext uri="{9D8B030D-6E8A-4147-A177-3AD203B41FA5}">
                      <a16:colId xmlns:a16="http://schemas.microsoft.com/office/drawing/2014/main" val="20003"/>
                    </a:ext>
                  </a:extLst>
                </a:gridCol>
                <a:gridCol w="1935381">
                  <a:extLst>
                    <a:ext uri="{9D8B030D-6E8A-4147-A177-3AD203B41FA5}">
                      <a16:colId xmlns:a16="http://schemas.microsoft.com/office/drawing/2014/main" val="20004"/>
                    </a:ext>
                  </a:extLst>
                </a:gridCol>
              </a:tblGrid>
              <a:tr h="523289">
                <a:tc>
                  <a:txBody>
                    <a:bodyPr/>
                    <a:lstStyle/>
                    <a:p>
                      <a:pPr algn="ctr" rtl="0" fontAlgn="ctr"/>
                      <a:r>
                        <a:rPr lang="en-US" sz="1600" u="none" strike="noStrike" dirty="0"/>
                        <a:t>Position &amp; Shift</a:t>
                      </a:r>
                      <a:endParaRPr lang="en-US" sz="1600" b="1" i="0" u="none" strike="noStrike" dirty="0">
                        <a:solidFill>
                          <a:srgbClr val="FFFFFF"/>
                        </a:solidFill>
                        <a:latin typeface="Arial"/>
                      </a:endParaRPr>
                    </a:p>
                  </a:txBody>
                  <a:tcPr marL="6421" marR="6421" marT="6421" marB="0" anchor="ctr"/>
                </a:tc>
                <a:tc>
                  <a:txBody>
                    <a:bodyPr/>
                    <a:lstStyle/>
                    <a:p>
                      <a:pPr algn="ctr" rtl="0" fontAlgn="ctr"/>
                      <a:r>
                        <a:rPr lang="en-US" sz="1600" u="none" strike="noStrike" dirty="0"/>
                        <a:t>Q1 2022</a:t>
                      </a:r>
                    </a:p>
                  </a:txBody>
                  <a:tcPr marL="6421" marR="6421" marT="6421" marB="0" anchor="ctr"/>
                </a:tc>
                <a:tc>
                  <a:txBody>
                    <a:bodyPr/>
                    <a:lstStyle/>
                    <a:p>
                      <a:pPr algn="ctr" rtl="0" fontAlgn="ctr"/>
                      <a:r>
                        <a:rPr lang="en-US" sz="1600" u="none" strike="noStrike" dirty="0"/>
                        <a:t>Q2 2022</a:t>
                      </a:r>
                    </a:p>
                  </a:txBody>
                  <a:tcPr marL="6421" marR="6421" marT="6421" marB="0" anchor="ctr"/>
                </a:tc>
                <a:tc>
                  <a:txBody>
                    <a:bodyPr/>
                    <a:lstStyle/>
                    <a:p>
                      <a:pPr algn="ctr" rtl="0" fontAlgn="ctr"/>
                      <a:r>
                        <a:rPr lang="en-US" sz="1600" u="none" strike="noStrike" dirty="0"/>
                        <a:t>Q3 2022</a:t>
                      </a:r>
                    </a:p>
                  </a:txBody>
                  <a:tcPr marL="6421" marR="6421" marT="6421" marB="0" anchor="ctr"/>
                </a:tc>
                <a:tc>
                  <a:txBody>
                    <a:bodyPr/>
                    <a:lstStyle/>
                    <a:p>
                      <a:pPr algn="ctr" rtl="0" fontAlgn="ctr"/>
                      <a:r>
                        <a:rPr lang="en-US" sz="1600" u="none" strike="noStrike" dirty="0"/>
                        <a:t>Q4 2022</a:t>
                      </a:r>
                    </a:p>
                  </a:txBody>
                  <a:tcPr marL="6421" marR="6421" marT="6421" marB="0" anchor="ctr"/>
                </a:tc>
                <a:extLst>
                  <a:ext uri="{0D108BD9-81ED-4DB2-BD59-A6C34878D82A}">
                    <a16:rowId xmlns:a16="http://schemas.microsoft.com/office/drawing/2014/main" val="10000"/>
                  </a:ext>
                </a:extLst>
              </a:tr>
              <a:tr h="553714">
                <a:tc>
                  <a:txBody>
                    <a:bodyPr/>
                    <a:lstStyle/>
                    <a:p>
                      <a:pPr algn="ctr" fontAlgn="ctr"/>
                      <a:endParaRPr lang="en-US" sz="1100" b="0" i="0" u="none" strike="noStrike" dirty="0">
                        <a:solidFill>
                          <a:srgbClr val="000000"/>
                        </a:solidFill>
                        <a:latin typeface="Arial"/>
                      </a:endParaRPr>
                    </a:p>
                  </a:txBody>
                  <a:tcPr marL="6421" marR="6421"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extLst>
                  <a:ext uri="{0D108BD9-81ED-4DB2-BD59-A6C34878D82A}">
                    <a16:rowId xmlns:a16="http://schemas.microsoft.com/office/drawing/2014/main" val="10001"/>
                  </a:ext>
                </a:extLst>
              </a:tr>
              <a:tr h="553714">
                <a:tc>
                  <a:txBody>
                    <a:bodyPr/>
                    <a:lstStyle/>
                    <a:p>
                      <a:pPr algn="ctr" fontAlgn="ctr"/>
                      <a:endParaRPr lang="en-US" sz="1100" b="0" i="0" u="none" strike="noStrike" dirty="0">
                        <a:solidFill>
                          <a:srgbClr val="000000"/>
                        </a:solidFill>
                        <a:latin typeface="Arial"/>
                      </a:endParaRPr>
                    </a:p>
                  </a:txBody>
                  <a:tcPr marL="6421" marR="6421"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tc>
                  <a:txBody>
                    <a:bodyPr/>
                    <a:lstStyle/>
                    <a:p>
                      <a:pPr algn="ctr" fontAlgn="ctr"/>
                      <a:endParaRPr lang="en-US" sz="1100" b="0" i="0" u="none" strike="noStrike" dirty="0">
                        <a:solidFill>
                          <a:srgbClr val="000000"/>
                        </a:solidFill>
                        <a:latin typeface="Arial"/>
                      </a:endParaRPr>
                    </a:p>
                  </a:txBody>
                  <a:tcPr marT="6421" marB="0" anchor="ctr"/>
                </a:tc>
                <a:extLst>
                  <a:ext uri="{0D108BD9-81ED-4DB2-BD59-A6C34878D82A}">
                    <a16:rowId xmlns:a16="http://schemas.microsoft.com/office/drawing/2014/main" val="10002"/>
                  </a:ext>
                </a:extLst>
              </a:tr>
              <a:tr h="553714">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L="6421" marR="6421" marT="6421" marB="0" anchor="ctr"/>
                </a:tc>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T="6421" marB="0" anchor="ctr"/>
                </a:tc>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T="6421" marB="0" anchor="ctr"/>
                </a:tc>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T="6421" marB="0" anchor="ctr"/>
                </a:tc>
                <a:tc>
                  <a:txBody>
                    <a:bodyPr/>
                    <a:lstStyle/>
                    <a:p>
                      <a:pPr marL="0" algn="ctr" defTabSz="914400" rtl="0" eaLnBrk="1" fontAlgn="ctr" latinLnBrk="0" hangingPunct="1"/>
                      <a:endParaRPr lang="en-US" sz="1100" b="0" i="0" u="none" strike="noStrike" kern="1200" dirty="0">
                        <a:solidFill>
                          <a:srgbClr val="000000"/>
                        </a:solidFill>
                        <a:latin typeface="Arial"/>
                        <a:ea typeface="+mn-ea"/>
                        <a:cs typeface="+mn-cs"/>
                      </a:endParaRPr>
                    </a:p>
                  </a:txBody>
                  <a:tcPr marT="6421"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26411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273</Words>
  <Application>Microsoft Macintosh PowerPoint</Application>
  <PresentationFormat>Widescreen</PresentationFormat>
  <Paragraphs>48</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This template is set to the default settings of PowerPoint. Utilizing a Master Template should allow for quick conversion to your company standards. Delete this slide to have the slides match The Five Letter F Word sequence.</vt:lpstr>
      <vt:lpstr>Direction</vt:lpstr>
      <vt:lpstr>Regional Deliverable</vt:lpstr>
      <vt:lpstr>Regional Deliverable</vt:lpstr>
      <vt:lpstr>Regional Deliverable</vt:lpstr>
      <vt:lpstr>Regional Deli</vt:lpstr>
      <vt:lpstr>Regional Deli</vt:lpstr>
      <vt:lpstr>Regional Deli</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template is set to the default settings of PowerPoint. Utilizing a Master Template should allow for quick conversion to your company standards. Delete this slide to have the slides match The Five Letter F Word sequence.</dc:title>
  <dc:creator>Microsoft Office User</dc:creator>
  <cp:lastModifiedBy>Microsoft Office User</cp:lastModifiedBy>
  <cp:revision>5</cp:revision>
  <dcterms:created xsi:type="dcterms:W3CDTF">2022-02-08T14:56:46Z</dcterms:created>
  <dcterms:modified xsi:type="dcterms:W3CDTF">2022-04-11T18:47:40Z</dcterms:modified>
</cp:coreProperties>
</file>